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adrianr@humanresourcesonline.net" TargetMode="External"/><Relationship Id="rId2" Type="http://schemas.openxmlformats.org/officeDocument/2006/relationships/hyperlink" Target="https://awards.humanresourcesonline.net/employee-experience-awards-my/entry-submission/" TargetMode="External"/><Relationship Id="rId1" Type="http://schemas.openxmlformats.org/officeDocument/2006/relationships/slideLayout" Target="../slideLayouts/slideLayout2.xml"/><Relationship Id="rId4" Type="http://schemas.openxmlformats.org/officeDocument/2006/relationships/hyperlink" Target="mailto:sandr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4756034" y="6068098"/>
            <a:ext cx="5293567"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 (TALENT – INDIVIDUAL)</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 / 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does your nominee remain as an inspirational leader to your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 / senior management / clients. Feel free to include graphs, charts that will strengthen your business case.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r>
              <a:rPr lang="en-US" sz="2000" b="1" kern="1200" dirty="0">
                <a:solidFill>
                  <a:schemeClr val="tx1"/>
                </a:solidFill>
                <a:latin typeface="Arial" panose="020B0604020202020204" pitchFamily="34" charset="0"/>
                <a:cs typeface="Arial" panose="020B0604020202020204" pitchFamily="34" charset="0"/>
              </a:rPr>
              <a:t>DECLARATION </a:t>
            </a:r>
          </a:p>
          <a:p>
            <a:r>
              <a:rPr lang="en-US" sz="2000" b="1" kern="1200" dirty="0">
                <a:solidFill>
                  <a:schemeClr val="tx1"/>
                </a:solidFill>
                <a:latin typeface="Arial" panose="020B0604020202020204" pitchFamily="34" charset="0"/>
                <a:cs typeface="Arial" panose="020B0604020202020204" pitchFamily="34" charset="0"/>
              </a:rPr>
              <a:t> </a:t>
            </a:r>
          </a:p>
          <a:p>
            <a:r>
              <a:rPr lang="en-US" sz="2000" b="1" kern="1200" dirty="0">
                <a:solidFill>
                  <a:schemeClr val="tx1"/>
                </a:solidFill>
                <a:latin typeface="Arial" panose="020B0604020202020204" pitchFamily="34" charset="0"/>
                <a:cs typeface="Arial" panose="020B0604020202020204" pitchFamily="34" charset="0"/>
                <a:sym typeface="Wingdings 2"/>
              </a:rPr>
              <a:t></a:t>
            </a:r>
            <a:r>
              <a:rPr lang="en-US" sz="2000" b="0" kern="1200" dirty="0">
                <a:solidFill>
                  <a:schemeClr val="tx1"/>
                </a:solidFill>
                <a:latin typeface="Arial" panose="020B0604020202020204" pitchFamily="34" charset="0"/>
                <a:cs typeface="Arial" panose="020B0604020202020204" pitchFamily="34" charset="0"/>
              </a:rPr>
              <a:t> </a:t>
            </a:r>
            <a:r>
              <a:rPr lang="en-US" sz="20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2000" b="1" kern="1200" dirty="0">
              <a:solidFill>
                <a:schemeClr val="tx1"/>
              </a:solidFill>
              <a:latin typeface="Arial" panose="020B0604020202020204" pitchFamily="34" charset="0"/>
              <a:cs typeface="Arial" panose="020B0604020202020204" pitchFamily="34" charset="0"/>
            </a:endParaRPr>
          </a:p>
          <a:p>
            <a:pPr algn="ctr"/>
            <a:r>
              <a:rPr lang="en-AU" sz="2000" b="1" kern="1200" dirty="0">
                <a:solidFill>
                  <a:schemeClr val="tx1"/>
                </a:solidFill>
                <a:latin typeface="Arial" panose="020B0604020202020204" pitchFamily="34" charset="0"/>
                <a:cs typeface="Arial" panose="020B0604020202020204" pitchFamily="34" charset="0"/>
              </a:rPr>
              <a:t>-THE END- </a:t>
            </a:r>
            <a:endParaRPr lang="en-US" sz="2000"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115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125123534"/>
              </p:ext>
            </p:extLst>
          </p:nvPr>
        </p:nvGraphicFramePr>
        <p:xfrm>
          <a:off x="2032000" y="3610001"/>
          <a:ext cx="8128000" cy="1967866"/>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Malaysia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latin typeface="Arial" panose="020B0604020202020204" pitchFamily="34" charset="0"/>
                          <a:ea typeface="Calibri" panose="020F0502020204030204" pitchFamily="34" charset="0"/>
                          <a:cs typeface="Arial" panose="020B0604020202020204" pitchFamily="34" charset="0"/>
                        </a:rPr>
                        <a:t>Most Inspiring Leader</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Malaysia 2026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400" dirty="0">
                <a:latin typeface="Arial" panose="020B0604020202020204" pitchFamily="34" charset="0"/>
                <a:ea typeface="Helvetica Neue" panose="02000503000000020004" pitchFamily="2" charset="0"/>
                <a:cs typeface="Arial" panose="020B0604020202020204" pitchFamily="34" charset="0"/>
              </a:rPr>
              <a:t>  </a:t>
            </a:r>
            <a:r>
              <a:rPr lang="en-GB" sz="1400" dirty="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4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hlinkClick r:id="rId2"/>
              </a:rPr>
              <a:t>.</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569824" y="4722588"/>
            <a:ext cx="10745098" cy="3754874"/>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US" sz="1400" b="1" dirty="0">
                <a:latin typeface="Arial" panose="020B0604020202020204" pitchFamily="34" charset="0"/>
                <a:ea typeface="Helvetica Neue" panose="02000503000000020004" pitchFamily="2" charset="0"/>
                <a:cs typeface="Arial" panose="020B0604020202020204" pitchFamily="34" charset="0"/>
              </a:rPr>
              <a:t>Adrian Ray</a:t>
            </a:r>
            <a:br>
              <a:rPr lang="en-SG"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SG" sz="1400" b="0" i="1"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Tel: </a:t>
            </a:r>
            <a:r>
              <a:rPr lang="en-US" sz="1400" b="0" i="0" dirty="0">
                <a:solidFill>
                  <a:srgbClr val="000000"/>
                </a:solidFill>
                <a:effectLst/>
                <a:latin typeface="Arial" panose="020B0604020202020204" pitchFamily="34" charset="0"/>
                <a:cs typeface="Arial" panose="020B0604020202020204" pitchFamily="34" charset="0"/>
              </a:rPr>
              <a:t>+65 6692 9031 (Ext 812)</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+63 9975 330 853</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US" sz="1400" b="0" dirty="0">
                <a:latin typeface="Arial" panose="020B0604020202020204" pitchFamily="34" charset="0"/>
                <a:ea typeface="Helvetica Neue" panose="02000503000000020004" pitchFamily="2" charset="0"/>
                <a:cs typeface="Arial" panose="020B0604020202020204" pitchFamily="34" charset="0"/>
                <a:hlinkClick r:id="rId3"/>
              </a:rPr>
              <a:t>adrianr@humanresourcesonline.net</a:t>
            </a:r>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endParaRPr lang="en-SG" sz="1400" b="1" i="0" dirty="0">
              <a:solidFill>
                <a:srgbClr val="000000"/>
              </a:solidFill>
              <a:effectLst/>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br>
              <a:rPr lang="en-US" sz="1400" b="1" u="sng" dirty="0">
                <a:solidFill>
                  <a:schemeClr val="accent2">
                    <a:lumMod val="75000"/>
                  </a:schemeClr>
                </a:solidFill>
                <a:latin typeface="Arial" panose="020B0604020202020204" pitchFamily="34" charset="0"/>
                <a:cs typeface="Arial" panose="020B0604020202020204" pitchFamily="34" charset="0"/>
              </a:rPr>
            </a:br>
            <a:br>
              <a:rPr lang="en-US" sz="1400" b="1" u="sng" dirty="0">
                <a:solidFill>
                  <a:schemeClr val="accent2">
                    <a:lumMod val="75000"/>
                  </a:schemeClr>
                </a:solidFill>
                <a:latin typeface="Arial" panose="020B0604020202020204" pitchFamily="34" charset="0"/>
                <a:cs typeface="Arial" panose="020B0604020202020204" pitchFamily="34" charset="0"/>
              </a:rPr>
            </a:br>
            <a:r>
              <a:rPr lang="en-GB" sz="1400" b="1" i="0" kern="1200" dirty="0">
                <a:solidFill>
                  <a:schemeClr val="dk1"/>
                </a:solidFill>
                <a:effectLst/>
                <a:latin typeface="Arial" panose="020B0604020202020204" pitchFamily="34" charset="0"/>
                <a:ea typeface="+mn-ea"/>
                <a:cs typeface="Arial" panose="020B0604020202020204" pitchFamily="34" charset="0"/>
              </a:rPr>
              <a:t>Sandra </a:t>
            </a:r>
            <a:r>
              <a:rPr lang="en-GB" sz="1400" b="1" i="0" kern="1200" dirty="0" err="1">
                <a:solidFill>
                  <a:schemeClr val="dk1"/>
                </a:solidFill>
                <a:effectLst/>
                <a:latin typeface="Arial" panose="020B0604020202020204" pitchFamily="34" charset="0"/>
                <a:ea typeface="+mn-ea"/>
                <a:cs typeface="Arial" panose="020B0604020202020204" pitchFamily="34" charset="0"/>
              </a:rPr>
              <a:t>Rones</a:t>
            </a:r>
            <a:br>
              <a:rPr lang="en-US" sz="1400" b="0" i="0" dirty="0">
                <a:solidFill>
                  <a:srgbClr val="000000"/>
                </a:solidFill>
                <a:effectLst/>
                <a:latin typeface="Arial" panose="020B0604020202020204" pitchFamily="34" charset="0"/>
                <a:cs typeface="Arial" panose="020B0604020202020204" pitchFamily="34" charset="0"/>
              </a:rPr>
            </a:br>
            <a:r>
              <a:rPr lang="en-US" sz="1400" b="0" i="1" u="none" strike="noStrike" dirty="0">
                <a:solidFill>
                  <a:srgbClr val="000000"/>
                </a:solidFill>
                <a:effectLst/>
                <a:latin typeface="Arial" panose="020B0604020202020204" pitchFamily="34" charset="0"/>
                <a:cs typeface="Arial" panose="020B0604020202020204" pitchFamily="34" charset="0"/>
              </a:rPr>
              <a:t>Regional Project Manager</a:t>
            </a:r>
            <a:r>
              <a:rPr lang="en-US"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Tel: </a:t>
            </a:r>
            <a:r>
              <a:rPr lang="en-US" sz="1400" b="0" i="0" dirty="0">
                <a:solidFill>
                  <a:srgbClr val="000000"/>
                </a:solidFill>
                <a:effectLst/>
                <a:latin typeface="Arial" panose="020B0604020202020204" pitchFamily="34" charset="0"/>
                <a:cs typeface="Arial" panose="020B0604020202020204" pitchFamily="34" charset="0"/>
              </a:rPr>
              <a:t>+65 6692 9031 (Ext 819)</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+63 9322 917 178</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SG" sz="1400" b="0" i="0" dirty="0">
                <a:solidFill>
                  <a:srgbClr val="000000"/>
                </a:solidFill>
                <a:effectLst/>
                <a:latin typeface="Arial" panose="020B0604020202020204" pitchFamily="34" charset="0"/>
                <a:cs typeface="Arial" panose="020B0604020202020204" pitchFamily="34" charset="0"/>
                <a:hlinkClick r:id="rId4"/>
              </a:rPr>
              <a:t>sandrar@humanresourcesonline.net</a:t>
            </a:r>
            <a:r>
              <a:rPr lang="en-US" sz="1400" b="0" i="0" dirty="0">
                <a:solidFill>
                  <a:srgbClr val="000000"/>
                </a:solidFill>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50" b="1" u="sng" dirty="0">
                <a:effectLst/>
                <a:latin typeface="Arial" panose="020B0604020202020204" pitchFamily="34" charset="0"/>
                <a:ea typeface="Calibri" panose="020F0502020204030204" pitchFamily="34" charset="0"/>
                <a:cs typeface="Times New Roman" panose="02020603050405020304" pitchFamily="18" charset="0"/>
              </a:rPr>
              <a:t>Section 1: Vision and Goal</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individual category set out to do over the past 12 months.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is the name and job title of your nominee? Please provide a brief background about your nominee including experience, personal goals and vision.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the areas your nominee is responsible for?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highlight the personality and traits of your nominee. You may include some case study to further elaborate on this. How did these traits benefit the business?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How would the nominee’s peers describe him / her?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did your nominee set out to achieve 12 months ago?</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some initiatives / programmes led by this individual from his/her managerial leadership?</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5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3"/>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Business Contribution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role that the nominee played in driving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nominee’s contribution to business transformation?</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communication style of the nominee?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the nominee’s key stakeholders? How did he / she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outline the strengths of your nominee.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your nominee inspired his / her peers? Please share some examples to illustrate this.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values that your nominee believes in which has shaped the workplace culture?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Leadership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nominee’s leadership capabilities.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metrics did your nominee achieve?</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does your nominee engage with his / her peers?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Describe your nominee’s leadership style and its impact on the team.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has the nominee displayed inspirational traits in his / her leadership? What is the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his / her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2"/>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1394</Words>
  <Application>Microsoft Office PowerPoint</Application>
  <PresentationFormat>Widescreen</PresentationFormat>
  <Paragraphs>354</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50</cp:revision>
  <dcterms:created xsi:type="dcterms:W3CDTF">2023-03-16T08:53:29Z</dcterms:created>
  <dcterms:modified xsi:type="dcterms:W3CDTF">2025-10-27T07:29:20Z</dcterms:modified>
</cp:coreProperties>
</file>